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7" r:id="rId26"/>
    <p:sldId id="279" r:id="rId27"/>
    <p:sldId id="280" r:id="rId28"/>
    <p:sldId id="287" r:id="rId29"/>
    <p:sldId id="281" r:id="rId30"/>
    <p:sldId id="282" r:id="rId31"/>
    <p:sldId id="283" r:id="rId32"/>
    <p:sldId id="285" r:id="rId33"/>
    <p:sldId id="286" r:id="rId34"/>
    <p:sldId id="295" r:id="rId35"/>
    <p:sldId id="284" r:id="rId36"/>
    <p:sldId id="288" r:id="rId37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0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2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1.000 1.000 24575,'1.000'0.000'0,"-1.000"0.000"0,1.000 1.000 0,0.000-1.000 0,0.000 0.000 0,0.000 0.000 0,-1.000 1.000 0,1.000-1.000 0,0.000 1.000 0,0.000-1.000 0,-1.000 1.000 0,1.000-1.000 0,0.000 1.000 0,-1.000-1.000 0,1.000 1.000 0,-1.000 0.000 0,1.000-1.000 0,0.000 1.000 0,-1.000 0.000 0,0.000 0.000 0,1.000-1.000 0,-1.000 1.000 0,1.000 1.000 0,8.000 21.000 0,-8.000-19.000 0,6.000 17.000 0,87.000 314.000 0,-80.000-279.000 0,22.000 59.000 0,-21.000-69.000 0,35.000 152.000 0,-4.000-12.000 0,-12.000-61.000 0,-22.000-77.000 0,1.000-1.000 0,40.000 91.000 0,41.000 19.000 0,13.000-9.000 0,-16.000-24.000 0,106.000 139.000 0,-121.000-166.000 0,36.000 37.000 0,-2.000-3.000 0,-83.000-95.000 0,40.000 71.000 0,77.000 136.000 0,69.000 117.000 0,-19.000-29.000 0,-148.000-259.000 0,152.000 209.000 0,-175.000-253.000 0,140.000 175.000 0,-19.000-31.000 0,7.000 9.000 0,-32.000-14.000 0,114.000 145.000 0,9.000 28.000 0,-88.000-112.000 0,108.000 120.000 0,-97.000-131.000 0,23.000 22.000 0,-73.000-96.000 0,44.000 37.000 0,-43.000-49.000 0,-64.000-70.000 0,2.000-1.000 0,64.000 53.000 0,-78.000-80.000 0,137.000 121.000 0,-91.000-78.000 0,121.000 81.000 0,-67.000-53.000 0,-74.000-54.000 0,168.000 128.000 0,-84.000-74.000 0,-3.000-1.000 0,-40.000-30.000 0,218.000 135.000 0,54.000 40.000 0,-334.000-215.000 0,2.000-3.000 0,1.000-1.000 0,1.000-3.000 0,60.000 23.000 0,-69.000-35.000 4,1.000-2.000 0,73.000 13.000 0,90.000-1.000-111,-162.000-20.000 20,-28.000-2.000 2,422.000 60.000-742,-123.000 14.000-436,-258.000-62.000-4571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4: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1.000 1.000 24575,'0.000'0.000'-8191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2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78.000 1.000 24575,'-3.000'3.000'0,"-1.000"10.000"0,1.000 21.000 0,0.000 17.000 0,0.000 18.000 0,2.000 22.000 0,0.000-2.000 0,-5.000 3.000 0,-2.000-9.000 0,1.000-15.000 0,-11.000-7.000 0,-3.000-14.000-8191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3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399.000 260.000 24575,'0.000'-12.000'0,"-2.000"-1.000"0,0.000 0.000 0,-1.000 0.000 0,0.000 1.000 0,-8.000-20.000 0,-2.000-9.000 0,10.000 32.000 0,0.000 0.000 0,0.000 0.000 0,-1.000 1.000 0,0.000-1.000 0,-1.000 1.000 0,0.000 0.000 0,0.000 0.000 0,-11.000-11.000 0,13.000 16.000 0,1.000 0.000 0,-2.000 0.000 0,1.000 0.000 0,0.000 0.000 0,0.000 0.000 0,-1.000 1.000 0,0.000 0.000 0,1.000-1.000 0,-1.000 2.000 0,0.000-1.000 0,0.000 0.000 0,0.000 1.000 0,0.000-1.000 0,0.000 1.000 0,0.000 0.000 0,-1.000 1.000 0,1.000-1.000 0,0.000 1.000 0,-1.000 0.000 0,1.000 0.000 0,-7.000 1.000 0,3.000 1.000 0,1.000 0.000 0,-1.000 0.000 0,0.000 1.000 0,1.000 0.000 0,-1.000 1.000 0,1.000 0.000 0,0.000 0.000 0,0.000 1.000 0,1.000-1.000 0,-1.000 1.000 0,1.000 1.000 0,0.000-1.000 0,0.000 1.000 0,-9.000 13.000 0,0.000 2.000 0,1.000 1.000 0,0.000 1.000 0,-13.000 34.000 0,18.000-35.000 0,1.000 0.000 0,1.000 1.000 0,1.000 0.000 0,1.000 1.000 0,2.000-1.000 0,0.000 1.000 0,1.000 0.000 0,1.000 0.000 0,5.000 45.000 0,-4.000-66.000 0,0.000 0.000 0,1.000 1.000 0,0.000-1.000 0,-1.000 0.000 0,1.000 0.000 0,0.000 0.000 0,1.000 0.000 0,-1.000 0.000 0,1.000 0.000 0,-1.000 0.000 0,4.000 4.000 0,-4.000-6.000 0,0.000 1.000 0,1.000-1.000 0,-1.000 0.000 0,1.000 0.000 0,-1.000 0.000 0,0.000 0.000 0,1.000 0.000 0,0.000-1.000 0,-1.000 1.000 0,1.000 0.000 0,-1.000-1.000 0,1.000 1.000 0,0.000-1.000 0,0.000 1.000 0,-1.000-1.000 0,1.000 0.000 0,0.000 0.000 0,-1.000 0.000 0,1.000 0.000 0,0.000 0.000 0,0.000 0.000 0,2.000-1.000 0,8.000-1.000 0,-1.000-1.000 0,1.000-1.000 0,-1.000 0.000 0,0.000 0.000 0,0.000-1.000 0,0.000-1.000 0,-1.000 0.000 0,0.000 0.000 0,0.000-1.000 0,0.000 0.000 0,-1.000-1.000 0,11.000-10.000 0,1.000-6.000 0,0.000 0.000 0,-1.000-1.000 0,21.000-38.000 0,-35.000 53.000 0,-3.000 5.000 0,0.000 0.000 0,-1.000 1.000 0,2.000 0.000 0,-1.000 0.000 0,7.000-7.000 0,-10.000 10.000 0,0.000 1.000 0,1.000 0.000 0,-1.000 0.000 0,0.000 0.000 0,0.000 0.000 0,0.000-1.000 0,0.000 1.000 0,0.000 0.000 0,1.000 0.000 0,-1.000 0.000 0,0.000 0.000 0,0.000 0.000 0,0.000 0.000 0,1.000 0.000 0,-1.000 0.000 0,0.000 0.000 0,0.000 0.000 0,0.000 0.000 0,1.000 0.000 0,-1.000 0.000 0,0.000 0.000 0,0.000 0.000 0,0.000 0.000 0,1.000 0.000 0,-1.000 0.000 0,0.000 0.000 0,0.000 0.000 0,0.000 0.000 0,1.000 0.000 0,-1.000 0.000 0,0.000 0.000 0,0.000 0.000 0,0.000 0.000 0,1.000 0.000 0,-1.000 0.000 0,0.000 1.000 0,0.000-1.000 0,0.000 0.000 0,0.000 0.000 0,1.000 0.000 0,-1.000 0.000 0,0.000 0.000 0,0.000 1.000 0,0.000-1.000 0,0.000 0.000 0,0.000 0.000 0,0.000 0.000 0,0.000 0.000 0,1.000 1.000 0,1.000 11.000 0,-2.000-12.000 0,2.000 46.000 0,-4.000 63.000 0,-1.000-32.000 0,3.000 37.000-2,-5.000 104.000-1361,1.000-184.000-5463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3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59.000 480.000 24575,'0.000'2.000'0,"0.000"-1.000"0,0.000 0.000 0,1.000 0.000 0,-1.000 0.000 0,0.000 1.000 0,1.000-1.000 0,-1.000 0.000 0,1.000 0.000 0,-1.000 0.000 0,1.000 0.000 0,0.000 0.000 0,0.000 0.000 0,-1.000 0.000 0,1.000 0.000 0,0.000 0.000 0,0.000 0.000 0,0.000-1.000 0,1.000 2.000 0,0.000 0.000 0,0.000-1.000 0,0.000 0.000 0,0.000 0.000 0,0.000 0.000 0,0.000 0.000 0,0.000 0.000 0,1.000 0.000 0,-1.000-1.000 0,5.000 2.000 0,-2.000-2.000 0,1.000 0.000 0,0.000-1.000 0,0.000 1.000 0,0.000-1.000 0,0.000 0.000 0,0.000-1.000 0,-1.000 1.000 0,1.000-1.000 0,0.000 0.000 0,-1.000-1.000 0,0.000 1.000 0,1.000-1.000 0,-1.000 0.000 0,7.000-6.000 0,7.000-6.000 0,-1.000 0.000 0,22.000-25.000 0,6.000-12.000 0,73.000-107.000 0,-115.000 154.000 0,0.000-1.000 0,-1.000 0.000 0,0.000 0.000 0,0.000 0.000 0,0.000-1.000 0,-1.000 1.000 0,0.000-1.000 0,0.000 1.000 0,1.000-13.000 0,-3.000 15.000 0,0.000 1.000 0,0.000 0.000 0,0.000-1.000 0,-1.000 1.000 0,0.000-1.000 0,1.000 1.000 0,-1.000 0.000 0,0.000 0.000 0,0.000-1.000 0,-1.000 1.000 0,1.000 0.000 0,-1.000 0.000 0,1.000 0.000 0,-1.000 0.000 0,0.000 1.000 0,0.000-1.000 0,0.000 0.000 0,-1.000 1.000 0,1.000-1.000 0,-1.000 1.000 0,-4.000-3.000 0,-4.000-4.000 0,0.000 0.000 0,0.000 1.000 0,-20.000-12.000 0,27.000 18.000 0,0.000 1.000 0,0.000-1.000 0,0.000 1.000 0,1.000-1.000 0,-1.000 1.000 0,0.000 1.000 0,0.000-1.000 0,-1.000 0.000 0,1.000 1.000 0,0.000 0.000 0,0.000 0.000 0,0.000 0.000 0,-7.000 2.000 0,0.000 0.000 0,1.000 2.000 0,0.000 0.000 0,1.000 0.000 0,-1.000 0.000 0,1.000 1.000 0,0.000 1.000 0,0.000 0.000 0,0.000 0.000 0,1.000 0.000 0,-10.000 11.000 0,4.000-3.000 0,0.000 1.000 0,1.000 1.000 0,0.000 0.000 0,-14.000 27.000 0,16.000-24.000 0,1.000 1.000 0,1.000 1.000 0,1.000-1.000 0,1.000 2.000 0,1.000-1.000 0,-5.000 29.000 0,7.000-21.000 0,1.000 1.000 0,1.000 0.000 0,2.000 0.000 0,4.000 34.000 0,-3.000-55.000 0,1.000 0.000 0,0.000 0.000 0,0.000 0.000 0,0.000-1.000 0,1.000 1.000 0,1.000-1.000 0,0.000 1.000 0,0.000-1.000 0,0.000 0.000 0,1.000 0.000 0,0.000-1.000 0,0.000 0.000 0,1.000 0.000 0,0.000 0.000 0,1.000 0.000 0,-1.000-1.000 0,1.000 0.000 0,0.000 0.000 0,13.000 7.000 0,17.000 9.000 0,-21.000-14.000 0,-1.000 1.000 0,-1.000 0.000 0,0.000 1.000 0,0.000 0.000 0,-1.000 1.000 0,20.000 23.000 0,-12.000-9.000 0,-2.000 2.000 0,-1.000 0.000 0,-1.000 1.000 0,25.000 60.000 0,-40.000-83.000 0,0.000 0.000 0,-1.000 0.000 0,0.000 0.000 0,0.000 0.000 0,0.000 0.000 0,0.000 0.000 0,-1.000 1.000 0,0.000-1.000 0,0.000 0.000 0,-1.000 0.000 0,-1.000 9.000 0,1.000-11.000 0,0.000 1.000 0,0.000-1.000 0,-1.000 1.000 0,1.000-1.000 0,-1.000 0.000 0,0.000 1.000 0,0.000-1.000 0,0.000 0.000 0,0.000 0.000 0,-1.000 0.000 0,1.000-1.000 0,-1.000 1.000 0,1.000-1.000 0,-1.000 1.000 0,0.000-1.000 0,-6.000 3.000 0,0.000 0.000 0,-1.000 0.000 0,0.000-1.000 0,0.000 0.000 0,0.000-1.000 0,-1.000-1.000 0,1.000 1.000 0,-1.000-2.000 0,1.000 1.000 0,-1.000-1.000 0,-12.000-1.000 0,2.000-1.000 0,1.000 0.000 0,-1.000-2.000 0,0.000 0.000 0,-27.000-9.000 0,42.000 10.000 0,0.000-1.000 0,0.000 0.000 0,0.000 0.000 0,0.000 0.000 0,1.000-1.000 0,-1.000 1.000 0,1.000-1.000 0,0.000-1.000 0,0.000 1.000 0,0.000-1.000 0,1.000 0.000 0,0.000 0.000 0,0.000 0.000 0,0.000-1.000 0,0.000 1.000 0,1.000-1.000 0,-4.000-9.000 0,1.000 2.000 0,1.000-1.000 0,1.000 1.000 0,0.000-1.000 0,0.000-1.000 0,1.000 1.000 0,1.000 0.000 0,0.000-17.000 0,2.000 13.000-227,0.000 0.000-1,2.000 0.000 1,0.000 1.000-1,1.000-1.000 1,8.000-26.000-1,2.000 4.000-6598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3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165.000 277.000 24575,'4.000'-2.000'0,"0.000"0.000"0,-1.000-1.000 0,1.000 0.000 0,-1.000 1.000 0,1.000-1.000 0,-1.000-1.000 0,0.000 1.000 0,0.000 0.000 0,0.000-1.000 0,0.000 1.000 0,-1.000-1.000 0,0.000 0.000 0,1.000 0.000 0,2.000-8.000 0,1.000-4.000 0,-1.000-1.000 0,4.000-28.000 0,-6.000 27.000 0,8.000-23.000 0,-9.000 36.000 0,0.000 0.000 0,0.000 1.000 0,0.000-1.000 0,1.000 0.000 0,0.000 1.000 0,0.000 0.000 0,0.000 0.000 0,0.000 0.000 0,1.000 0.000 0,-1.000 0.000 0,1.000 0.000 0,0.000 1.000 0,0.000 0.000 0,8.000-5.000 0,-6.000 5.000 0,0.000 0.000 0,-1.000 1.000 0,1.000 0.000 0,0.000 0.000 0,1.000 1.000 0,-1.000-1.000 0,0.000 1.000 0,0.000 0.000 0,0.000 1.000 0,1.000 0.000 0,-1.000 0.000 0,7.000 1.000 0,-2.000 0.000 0,-1.000 0.000 0,1.000 1.000 0,-1.000 0.000 0,0.000 1.000 0,12.000 4.000 0,-17.000-4.000 0,0.000-1.000 0,-1.000 1.000 0,1.000-1.000 0,-1.000 1.000 0,0.000 1.000 0,0.000-1.000 0,0.000 0.000 0,0.000 1.000 0,-1.000 0.000 0,1.000 0.000 0,-1.000 0.000 0,4.000 7.000 0,20.000 32.000 0,21.000 38.000 0,-41.000-67.000 0,-2.000-1.000 0,1.000 1.000 0,-1.000 0.000 0,4.000 22.000 0,-7.000-22.000 0,0.000-1.000 0,-1.000 0.000 0,0.000 1.000 0,-1.000-1.000 0,0.000 0.000 0,-1.000 1.000 0,-1.000-1.000 0,0.000 0.000 0,-1.000 0.000 0,0.000 0.000 0,-9.000 23.000 0,10.000-32.000 0,-1.000 1.000 0,1.000-1.000 0,-1.000 1.000 0,0.000-1.000 0,-1.000 0.000 0,1.000 0.000 0,-1.000 0.000 0,1.000 0.000 0,-1.000-1.000 0,0.000 0.000 0,-8.000 5.000 0,-5.000 2.000 0,-33.000 15.000 0,-1.000-1.000 0,26.000-10.000 0,-128.000 83.000 0,138.000-85.000 0,-1.000 0.000 0,-1.000-2.000 0,0.000 0.000 0,-27.000 11.000 0,39.000-19.000 0,0.000 0.000 0,0.000-1.000 0,0.000 0.000 0,-1.000 0.000 0,1.000 0.000 0,0.000-1.000 0,0.000 1.000 0,-1.000-1.000 0,-7.000-1.000 0,10.000 0.000 0,-1.000 0.000 0,0.000 0.000 0,1.000 0.000 0,-1.000 0.000 0,1.000-1.000 0,0.000 0.000 0,-1.000 1.000 0,1.000-1.000 0,0.000 0.000 0,0.000 0.000 0,0.000-1.000 0,0.000 1.000 0,1.000-1.000 0,-1.000 1.000 0,-2.000-4.000 0,1.000-1.000 0,-1.000 1.000 0,1.000 0.000 0,1.000-1.000 0,0.000 0.000 0,0.000 0.000 0,0.000 0.000 0,0.000 0.000 0,1.000-1.000 0,-1.000-9.000 0,-1.000-11.000 0,-1.000-32.000 0,5.000 55.000 0,0.000-13.000-195,0.000 0.000 0,1.000 0.000 0,1.000 1.000 0,1.000-1.000 0,1.000 0.000 0,6.000-20.000 0,3.000 1.000-6631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3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1.000 1.000 24575,'0.000'0.000'-8191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4: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0.000 0.000 24575,'0.000'0.000'-8191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4: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0.000 1.000 24575,'0.000'0.000'-8191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8T05:04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0.000 1.000 24575,'0.000'0.000'-8191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3190-E78C-4372-94BB-562573D34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57BBC-64AB-4548-87A5-585E1F3C3C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168666-8117-48A1-84FE-360F6D217F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FE2AB-175F-495D-AA86-B2F4B73CA4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93ECE-4BE9-499C-A1D5-834D5459BB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customXml" Target="../ink/ink4.xml"/><Relationship Id="rId8" Type="http://schemas.openxmlformats.org/officeDocument/2006/relationships/image" Target="../media/image23.png"/><Relationship Id="rId7" Type="http://schemas.openxmlformats.org/officeDocument/2006/relationships/customXml" Target="../ink/ink3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1.png"/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6.png"/><Relationship Id="rId13" Type="http://schemas.openxmlformats.org/officeDocument/2006/relationships/customXml" Target="../ink/ink6.xml"/><Relationship Id="rId12" Type="http://schemas.openxmlformats.org/officeDocument/2006/relationships/image" Target="../media/image25.png"/><Relationship Id="rId11" Type="http://schemas.openxmlformats.org/officeDocument/2006/relationships/customXml" Target="../ink/ink5.xml"/><Relationship Id="rId10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customXml" Target="../ink/ink8.xml"/><Relationship Id="rId3" Type="http://schemas.openxmlformats.org/officeDocument/2006/relationships/image" Target="../media/image26.png"/><Relationship Id="rId2" Type="http://schemas.openxmlformats.org/officeDocument/2006/relationships/customXml" Target="../ink/ink7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tags" Target="../tags/tag4.xml"/><Relationship Id="rId7" Type="http://schemas.openxmlformats.org/officeDocument/2006/relationships/image" Target="../media/image46.png"/><Relationship Id="rId6" Type="http://schemas.openxmlformats.org/officeDocument/2006/relationships/tags" Target="../tags/tag3.xml"/><Relationship Id="rId5" Type="http://schemas.openxmlformats.org/officeDocument/2006/relationships/image" Target="../media/image45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10785" y="29112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"/>
                <a:ea typeface="等线" panose="02010600030101010101" charset="-122"/>
                <a:cs typeface="+mn-cs"/>
              </a:rPr>
              <a:t>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"/>
              <a:ea typeface="等线" panose="02010600030101010101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53088" y="478862"/>
            <a:ext cx="8333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魂龙吟手书" panose="00000500000000000000" pitchFamily="2" charset="-122"/>
                <a:ea typeface="字魂龙吟手书" panose="00000500000000000000" pitchFamily="2" charset="-122"/>
                <a:cs typeface="+mn-cs"/>
              </a:rPr>
              <a:t>美国公共债务危机</a:t>
            </a:r>
            <a:endParaRPr kumimoji="0" lang="en-US" altLang="zh-CN" sz="7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魂龙吟手书" panose="00000500000000000000" pitchFamily="2" charset="-122"/>
              <a:ea typeface="字魂龙吟手书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dirty="0">
                <a:solidFill>
                  <a:prstClr val="white">
                    <a:lumMod val="95000"/>
                  </a:prstClr>
                </a:solidFill>
                <a:latin typeface="字魂龙吟手书" panose="00000500000000000000" pitchFamily="2" charset="-122"/>
                <a:ea typeface="字魂龙吟手书" panose="00000500000000000000" pitchFamily="2" charset="-122"/>
              </a:rPr>
              <a:t>成因与影响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魂龙吟手书" panose="00000500000000000000" pitchFamily="2" charset="-122"/>
              <a:ea typeface="字魂龙吟手书" panose="00000500000000000000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39988" y="4004450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齐悦然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3" name="图形 2" descr="拍手 纯色填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8447" y="453165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债务的衡量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4492" y="559950"/>
            <a:ext cx="595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财政赤字与盈余：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T-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Tf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-G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82554" y="-60512"/>
            <a:ext cx="59584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减少赤字的方法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增税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        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减少开支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印钱</a:t>
            </a:r>
            <a:r>
              <a:rPr lang="en-US" altLang="zh-CN" sz="2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        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举债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9" y="1588013"/>
            <a:ext cx="9267119" cy="48515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赤字结构：结构性与周期性赤字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62" y="940419"/>
            <a:ext cx="10205276" cy="48680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赤字结构：结构性与周期性赤字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62" y="940419"/>
            <a:ext cx="10205276" cy="48680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68" y="0"/>
            <a:ext cx="10035396" cy="4814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25949" y="4814670"/>
            <a:ext cx="7935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债务危机出现端倪：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1980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13140" y="2863977"/>
            <a:ext cx="8344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问题</a:t>
            </a:r>
            <a:r>
              <a:rPr lang="zh-CN" altLang="en-US" sz="4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三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：为什么是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1980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滞涨危机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06" y="990668"/>
            <a:ext cx="7423008" cy="511772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876059" y="1927514"/>
            <a:ext cx="36368" cy="3693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4726126" y="1693060"/>
              <a:ext cx="2933640" cy="3186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4726126" y="1693060"/>
                <a:ext cx="2933640" cy="3186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7982326" y="4410700"/>
              <a:ext cx="28440" cy="2527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7982326" y="4410700"/>
                <a:ext cx="28440" cy="252720"/>
              </a:xfrm>
              <a:prstGeom prst="rect"/>
            </p:spPr>
          </p:pic>
        </mc:Fallback>
      </mc:AlternateContent>
      <p:grpSp>
        <p:nvGrpSpPr>
          <p:cNvPr id="14" name="组合 13"/>
          <p:cNvGrpSpPr/>
          <p:nvPr/>
        </p:nvGrpSpPr>
        <p:grpSpPr>
          <a:xfrm>
            <a:off x="8092126" y="4321780"/>
            <a:ext cx="724320" cy="413280"/>
            <a:chOff x="8092126" y="4321780"/>
            <a:chExt cx="72432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7" p14:bwMode="auto">
              <p14:nvContentPartPr>
                <p14:cNvPr id="11" name="墨迹 10"/>
                <p14:cNvContentPartPr/>
                <p14:nvPr/>
              </p14:nvContentPartPr>
              <p14:xfrm>
                <a:off x="8092126" y="4400980"/>
                <a:ext cx="144000" cy="317880"/>
              </p14:xfrm>
            </p:contentPart>
          </mc:Choice>
          <mc:Fallback xmlns="">
            <p:pic>
              <p:nvPicPr>
                <p:cNvPr id="11" name="墨迹 10"/>
              </p:nvPicPr>
              <p:blipFill>
                <a:blip r:embed="rId8"/>
              </p:blipFill>
              <p:spPr>
                <a:xfrm>
                  <a:off x="8092126" y="4400980"/>
                  <a:ext cx="144000" cy="31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9" p14:bwMode="auto">
              <p14:nvContentPartPr>
                <p14:cNvPr id="12" name="墨迹 11"/>
                <p14:cNvContentPartPr/>
                <p14:nvPr/>
              </p14:nvContentPartPr>
              <p14:xfrm>
                <a:off x="8343766" y="4321780"/>
                <a:ext cx="165240" cy="413280"/>
              </p14:xfrm>
            </p:contentPart>
          </mc:Choice>
          <mc:Fallback xmlns="">
            <p:pic>
              <p:nvPicPr>
                <p:cNvPr id="12" name="墨迹 11"/>
              </p:nvPicPr>
              <p:blipFill>
                <a:blip r:embed="rId10"/>
              </p:blipFill>
              <p:spPr>
                <a:xfrm>
                  <a:off x="8343766" y="4321780"/>
                  <a:ext cx="165240" cy="41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1" p14:bwMode="auto">
              <p14:nvContentPartPr>
                <p14:cNvPr id="13" name="墨迹 12"/>
                <p14:cNvContentPartPr/>
                <p14:nvPr/>
              </p14:nvContentPartPr>
              <p14:xfrm>
                <a:off x="8588926" y="4401340"/>
                <a:ext cx="227520" cy="273960"/>
              </p14:xfrm>
            </p:contentPart>
          </mc:Choice>
          <mc:Fallback xmlns="">
            <p:pic>
              <p:nvPicPr>
                <p:cNvPr id="13" name="墨迹 12"/>
              </p:nvPicPr>
              <p:blipFill>
                <a:blip r:embed="rId12"/>
              </p:blipFill>
              <p:spPr>
                <a:xfrm>
                  <a:off x="8588926" y="4401340"/>
                  <a:ext cx="227520" cy="2739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5872366" y="3644620"/>
              <a:ext cx="3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5872366" y="364462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新自由主义与凯恩斯主义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345726" y="2067100"/>
              <a:ext cx="36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345726" y="20671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6020686" y="2041180"/>
              <a:ext cx="36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6020686" y="204118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075966" y="2041180"/>
              <a:ext cx="36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075966" y="204118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918486" y="1622500"/>
              <a:ext cx="36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918486" y="1622500"/>
                <a:ext cx="360" cy="36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762526" y="2844225"/>
            <a:ext cx="5958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新自由主义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减税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谨慎发行货币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私有化</a:t>
            </a:r>
            <a:endParaRPr lang="en-US" altLang="zh-CN" sz="28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赤字上限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88548" y="2844225"/>
            <a:ext cx="595840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凯恩斯主义</a:t>
            </a:r>
            <a:endParaRPr lang="en-US" altLang="zh-CN" sz="32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财政政策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货币政策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赤字控制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83301" y="242469"/>
            <a:ext cx="595840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里根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老布什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克林顿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小布什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奥巴马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特朗普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拜登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73440" y="2803951"/>
            <a:ext cx="8344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问题四：美债为啥越来越高？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-1886472" y="3271734"/>
            <a:ext cx="83446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结构性问题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与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偶发性问题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1543" y="1772264"/>
            <a:ext cx="83446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债务扩张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与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经济增长放缓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21674" y="277291"/>
            <a:ext cx="83446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收入减少</a:t>
            </a:r>
            <a:endParaRPr lang="en-US" altLang="zh-CN" sz="40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与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支出增多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888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支出结构：社会支出和社会资本积累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775"/>
            <a:ext cx="12192000" cy="60686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13494" y="3013501"/>
            <a:ext cx="595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问题一：啥是美债？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888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收入结构：新自由主义政策与税基缩水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84775"/>
            <a:ext cx="8311732" cy="33750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420" y="3676015"/>
            <a:ext cx="5009515" cy="3181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888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经济低迷：税基进一步缩水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77" y="524263"/>
            <a:ext cx="7379081" cy="32260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03" y="3750294"/>
            <a:ext cx="6889367" cy="31465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7605" y="-60512"/>
            <a:ext cx="888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“三驾马车”缺乏动力</a:t>
            </a:r>
            <a:r>
              <a:rPr lang="en-US" altLang="zh-CN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——</a:t>
            </a:r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消费</a:t>
            </a:r>
            <a:endParaRPr lang="en-US" altLang="zh-CN" sz="3200" dirty="0">
              <a:solidFill>
                <a:prstClr val="white">
                  <a:lumMod val="95000"/>
                </a:prstClr>
              </a:solidFill>
              <a:latin typeface="字小魂迷彩集结号" panose="00000500000000000000" pitchFamily="2" charset="-122"/>
              <a:ea typeface="字小魂迷彩集结号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       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Y=C(Y-T+TR)+I+G+NX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2" y="1432112"/>
            <a:ext cx="12192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888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“三驾马车”缺乏动力</a:t>
            </a:r>
            <a:r>
              <a:rPr lang="en-US" altLang="zh-CN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——</a:t>
            </a:r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投资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264"/>
            <a:ext cx="7578022" cy="31388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35" y="3663090"/>
            <a:ext cx="7425012" cy="31949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888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“三驾马车”缺乏动力</a:t>
            </a:r>
            <a:r>
              <a:rPr lang="en-US" altLang="zh-CN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——</a:t>
            </a:r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出口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759"/>
            <a:ext cx="12192000" cy="45822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1876645"/>
            <a:ext cx="6220053" cy="2309745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888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偶发性危机：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1026" name="Picture 2" descr="世界第四？萨达姆时期伊拉克军队究竟什么水平？_凤凰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775"/>
            <a:ext cx="6192733" cy="330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85" y="0"/>
            <a:ext cx="6474872" cy="3549189"/>
          </a:xfrm>
          <a:prstGeom prst="rect">
            <a:avLst/>
          </a:prstGeom>
        </p:spPr>
      </p:pic>
      <p:pic>
        <p:nvPicPr>
          <p:cNvPr id="1028" name="Picture 4" descr="美国次贷危机 - 搜狗百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6745"/>
            <a:ext cx="5398736" cy="361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736" y="3036788"/>
            <a:ext cx="6793264" cy="38212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73440" y="2803951"/>
            <a:ext cx="8344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问题五：美国有啥应对策略？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73440" y="2803951"/>
            <a:ext cx="8344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问题五：美国有啥对策？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78" y="488134"/>
            <a:ext cx="11130044" cy="588173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228807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133439"/>
            <a:ext cx="834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美联储：政策矛盾的中心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6894" y="987527"/>
            <a:ext cx="10768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利息政策：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加息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——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债务违约风险、流动性危机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降息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——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通货膨胀压力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77382" y="3242636"/>
            <a:ext cx="10768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货币政策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加印货币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——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通货膨胀压力、美元信用危机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增发美债（提高美债上限）</a:t>
            </a:r>
            <a:r>
              <a:rPr lang="en-US" altLang="zh-CN" sz="36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——</a:t>
            </a:r>
            <a:r>
              <a:rPr lang="zh-CN" altLang="en-US" sz="36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债务违约风险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838"/>
            <a:ext cx="6762072" cy="35734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760" y="3153385"/>
            <a:ext cx="6591266" cy="3704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894" y="3573452"/>
            <a:ext cx="5277681" cy="33450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2098" y="80473"/>
            <a:ext cx="834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利息政策流变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91064"/>
            <a:ext cx="10035396" cy="4814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5058" y="5081941"/>
            <a:ext cx="5958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两个重要指标：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债务余额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债务负担率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512"/>
            <a:ext cx="8772899" cy="4363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03" y="4302728"/>
            <a:ext cx="8142144" cy="25075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0" y="0"/>
            <a:ext cx="5793785" cy="3534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75" y="-60513"/>
            <a:ext cx="4413740" cy="34717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23" y="3534890"/>
            <a:ext cx="5495965" cy="35099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218" y="2832015"/>
            <a:ext cx="4532731" cy="40273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9218" y="2832015"/>
            <a:ext cx="4532731" cy="4027321"/>
          </a:xfrm>
          <a:prstGeom prst="rect">
            <a:avLst/>
          </a:prstGeom>
        </p:spPr>
      </p:pic>
      <p:pic>
        <p:nvPicPr>
          <p:cNvPr id="3" name="图片 2" descr="VCG41N8979918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893" r="2893"/>
          <a:stretch>
            <a:fillRect/>
          </a:stretch>
        </p:blipFill>
        <p:spPr>
          <a:xfrm>
            <a:off x="6762750" y="1748790"/>
            <a:ext cx="2533015" cy="189992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" name="图片 6" descr="VCG41N147245230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4344" r="14344"/>
          <a:stretch>
            <a:fillRect/>
          </a:stretch>
        </p:blipFill>
        <p:spPr>
          <a:xfrm>
            <a:off x="536575" y="1677670"/>
            <a:ext cx="2272665" cy="1947545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</p:pic>
      <p:pic>
        <p:nvPicPr>
          <p:cNvPr id="8" name="图片 7" descr="VCG21118584239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bright="6000" contrast="6000"/>
          </a:blip>
          <a:srcRect t="5530" b="5530"/>
          <a:stretch>
            <a:fillRect/>
          </a:stretch>
        </p:blipFill>
        <p:spPr>
          <a:xfrm>
            <a:off x="2705735" y="1160780"/>
            <a:ext cx="4260215" cy="2980690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0" dist="482600" dir="2700000" algn="tl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</p:pic>
      <p:pic>
        <p:nvPicPr>
          <p:cNvPr id="9" name="图片 8" descr="VCG21136030905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bright="-12000" contrast="18000"/>
          </a:blip>
          <a:srcRect l="12153" r="12153"/>
          <a:stretch>
            <a:fillRect/>
          </a:stretch>
        </p:blipFill>
        <p:spPr>
          <a:xfrm>
            <a:off x="9283065" y="1701165"/>
            <a:ext cx="2311400" cy="1947545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</p:pic>
      <p:cxnSp>
        <p:nvCxnSpPr>
          <p:cNvPr id="12" name="直接连接符 11"/>
          <p:cNvCxnSpPr/>
          <p:nvPr>
            <p:custDataLst>
              <p:tags r:id="rId10"/>
            </p:custDataLst>
          </p:nvPr>
        </p:nvCxnSpPr>
        <p:spPr>
          <a:xfrm flipV="1">
            <a:off x="7298690" y="4057333"/>
            <a:ext cx="4295775" cy="190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9434195" y="4001135"/>
            <a:ext cx="2160000" cy="75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36575" y="4994910"/>
            <a:ext cx="5129530" cy="705485"/>
          </a:xfrm>
        </p:spPr>
        <p:txBody>
          <a:bodyPr vert="horz" lIns="91440" tIns="107950" rIns="91440" bIns="45720" rtlCol="0" anchor="t" anchorCtr="0">
            <a:normAutofit/>
          </a:bodyPr>
          <a:lstStyle/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lang="zh-CN" altLang="en-US" spc="0" dirty="0">
                <a:latin typeface="+mj-lt"/>
                <a:sym typeface="+mn-ea"/>
              </a:rPr>
              <a:t>单击此处添加标题</a:t>
            </a:r>
            <a:endParaRPr lang="zh-CN" altLang="en-US" spc="0" dirty="0">
              <a:latin typeface="+mj-lt"/>
              <a:sym typeface="+mn-ea"/>
            </a:endParaRPr>
          </a:p>
        </p:txBody>
      </p:sp>
      <p:sp>
        <p:nvSpPr>
          <p:cNvPr id="10" name="正文"/>
          <p:cNvSpPr txBox="1"/>
          <p:nvPr>
            <p:custDataLst>
              <p:tags r:id="rId13"/>
            </p:custDataLst>
          </p:nvPr>
        </p:nvSpPr>
        <p:spPr>
          <a:xfrm>
            <a:off x="6129020" y="4994910"/>
            <a:ext cx="5465445" cy="1009015"/>
          </a:xfrm>
          <a:prstGeom prst="rect">
            <a:avLst/>
          </a:prstGeom>
          <a:noFill/>
        </p:spPr>
        <p:txBody>
          <a:bodyPr wrap="square" lIns="0" tIns="107950" rIns="0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微软雅黑" panose="020B0503020204020204" charset="-122"/>
                <a:sym typeface="+mn-ea"/>
              </a:rPr>
              <a:t>单击此处输入你的正文,文字是您思想的提炼，请尽量言简意赅阐述观点此处输入你的正文。请尽量言简意赅的阐述观点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微软雅黑" panose="020B0503020204020204" charset="-122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392"/>
            <a:ext cx="6162720" cy="27956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49" y="3033054"/>
            <a:ext cx="6685788" cy="38854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720" y="-60512"/>
            <a:ext cx="6029280" cy="24170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2098" y="0"/>
            <a:ext cx="834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货币政策的僵局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26894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73440" y="2803951"/>
            <a:ext cx="8344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问题六：</a:t>
            </a: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美债危机会不会爆发？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-60512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96241" y="2449909"/>
            <a:ext cx="595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问题二：</a:t>
            </a:r>
            <a:r>
              <a:rPr lang="zh-CN" altLang="en-US" sz="48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为啥要负债？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宏观经济学基础：经济指标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8" y="616789"/>
            <a:ext cx="5269872" cy="39524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47" y="1081102"/>
            <a:ext cx="5634272" cy="3548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8" y="4078766"/>
            <a:ext cx="3540425" cy="27792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5628" y="584775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GDP=C+I+G+X-M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宏观经济学基础：凯恩斯模型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27" y="524263"/>
            <a:ext cx="5290868" cy="33299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95" y="524263"/>
            <a:ext cx="4060164" cy="36688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470" y="3764543"/>
            <a:ext cx="4060163" cy="30934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宏观经济学基础：利率和汇率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2" y="584775"/>
            <a:ext cx="4192945" cy="3194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75" y="3728029"/>
            <a:ext cx="4963572" cy="30757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99" y="0"/>
            <a:ext cx="4963572" cy="39150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" y="3728029"/>
            <a:ext cx="4416978" cy="29689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宏观经济学基础：</a:t>
            </a:r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字小魂迷彩集结号" panose="00000500000000000000" pitchFamily="2" charset="-122"/>
                <a:ea typeface="字小魂迷彩集结号" panose="00000500000000000000" pitchFamily="2" charset="-122"/>
              </a:rPr>
              <a:t>产出与就业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948"/>
            <a:ext cx="5600700" cy="3914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99" y="1492100"/>
            <a:ext cx="5889937" cy="40633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1" y="0"/>
            <a:ext cx="10854018" cy="6858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665629" cy="6858000"/>
          </a:xfrm>
          <a:prstGeom prst="rect">
            <a:avLst/>
          </a:prstGeom>
          <a:solidFill>
            <a:schemeClr val="tx2">
              <a:lumMod val="7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523009" y="0"/>
            <a:ext cx="668991" cy="6858000"/>
          </a:xfrm>
          <a:prstGeom prst="rect">
            <a:avLst/>
          </a:prstGeom>
          <a:solidFill>
            <a:schemeClr val="tx2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45787" cy="6979024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098" y="-60512"/>
            <a:ext cx="59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宏观经济学基础：短期与长期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93" y="1825204"/>
            <a:ext cx="5459443" cy="49279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040878" y="1837942"/>
            <a:ext cx="5462489" cy="49320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2098" y="1152463"/>
            <a:ext cx="1036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字小魂迷彩集结号" panose="00000500000000000000" pitchFamily="2" charset="-122"/>
                <a:ea typeface="字小魂迷彩集结号" panose="00000500000000000000" pitchFamily="2" charset="-122"/>
                <a:cs typeface="+mn-cs"/>
              </a:rPr>
              <a:t>短期                                     长期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字小魂迷彩集结号" panose="00000500000000000000" pitchFamily="2" charset="-122"/>
              <a:ea typeface="字小魂迷彩集结号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VALUE" val="527*70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03_1*d*1"/>
  <p:tag name="KSO_WM_TEMPLATE_CATEGORY" val="custom"/>
  <p:tag name="KSO_WM_TEMPLATE_INDEX" val="20231203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commondata" val="eyJoZGlkIjoiOTIxNGNjM2I5YmMxMThkZmM0MWRiOGNkZGNmNjBhN2YifQ=="/>
</p:tagLst>
</file>

<file path=ppt/tags/tag2.xml><?xml version="1.0" encoding="utf-8"?>
<p:tagLst xmlns:p="http://schemas.openxmlformats.org/presentationml/2006/main">
  <p:tag name="KSO_WM_UNIT_VALUE" val="541*63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203_1*d*2"/>
  <p:tag name="KSO_WM_TEMPLATE_CATEGORY" val="custom"/>
  <p:tag name="KSO_WM_TEMPLATE_INDEX" val="20231203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VALUE" val="827*118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20231203_1*d*3"/>
  <p:tag name="KSO_WM_TEMPLATE_CATEGORY" val="custom"/>
  <p:tag name="KSO_WM_TEMPLATE_INDEX" val="20231203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VALUE" val="541*64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4"/>
  <p:tag name="KSO_WM_UNIT_ID" val="custom20231203_1*d*4"/>
  <p:tag name="KSO_WM_TEMPLATE_CATEGORY" val="custom"/>
  <p:tag name="KSO_WM_TEMPLATE_INDEX" val="20231203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03_1*i*1"/>
  <p:tag name="KSO_WM_TEMPLATE_CATEGORY" val="custom"/>
  <p:tag name="KSO_WM_TEMPLATE_INDEX" val="20231203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03_1*i*2"/>
  <p:tag name="KSO_WM_TEMPLATE_CATEGORY" val="custom"/>
  <p:tag name="KSO_WM_TEMPLATE_INDEX" val="20231203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03_1*a*1"/>
  <p:tag name="KSO_WM_TEMPLATE_CATEGORY" val="custom"/>
  <p:tag name="KSO_WM_TEMPLATE_INDEX" val="20231203"/>
  <p:tag name="KSO_WM_UNIT_LAYERLEVEL" val="1"/>
  <p:tag name="KSO_WM_TAG_VERSION" val="3.0"/>
  <p:tag name="KSO_WM_BEAUTIFY_FLAG" val="#wm#"/>
  <p:tag name="KSO_WM_UNIT_PRESET_TEXT" val="单击此处添加标题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03_1*f*1"/>
  <p:tag name="KSO_WM_TEMPLATE_CATEGORY" val="custom"/>
  <p:tag name="KSO_WM_TEMPLATE_INDEX" val="20231203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正文,文字是您思想的提炼，请尽量言简意赅阐述观点此处输入你的正文。请尽量言简意赅的阐述观点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31203"/>
  <p:tag name="KSO_WM_SPECIAL_SOURCE" val="bdnull"/>
  <p:tag name="KSO_WM_SLIDE_ID" val="custom20231203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70*381"/>
  <p:tag name="KSO_WM_SLIDE_POSITION" val="42*91"/>
  <p:tag name="KSO_WM_TAG_VERSION" val="3.0"/>
  <p:tag name="KSO_WM_SLIDE_LAYOUT" val="a_d_f"/>
  <p:tag name="KSO_WM_SLIDE_LAYOUT_CNT" val="1_4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WPS 演示</Application>
  <PresentationFormat>宽屏</PresentationFormat>
  <Paragraphs>135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Arial</vt:lpstr>
      <vt:lpstr>宋体</vt:lpstr>
      <vt:lpstr>Wingdings</vt:lpstr>
      <vt:lpstr>等线</vt:lpstr>
      <vt:lpstr>字魂</vt:lpstr>
      <vt:lpstr>Segoe Print</vt:lpstr>
      <vt:lpstr>字魂龙吟手书</vt:lpstr>
      <vt:lpstr>字小魂迷彩集结号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WPS_1643105338</cp:lastModifiedBy>
  <cp:revision>45</cp:revision>
  <dcterms:created xsi:type="dcterms:W3CDTF">2023-07-17T14:32:00Z</dcterms:created>
  <dcterms:modified xsi:type="dcterms:W3CDTF">2024-11-09T14:31:01Z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1C6185CA5E5047F2909EDE530158397C_12</vt:lpwstr>
  </property>
  <property fmtid="{D5CDD505-2E9C-101B-9397-08002B2CF9AE}" pid="3" name="KSOProductBuildVer">
    <vt:lpwstr>2052-12.1.0.18608</vt:lpwstr>
  </property>
</Properties>
</file>